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5143500" cx="9144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Nunito"/>
      <p:regular r:id="rId30"/>
      <p:bold r:id="rId31"/>
      <p:italic r:id="rId32"/>
      <p:boldItalic r:id="rId33"/>
    </p:embeddedFont>
    <p:embeddedFont>
      <p:font typeface="Montserrat"/>
      <p:regular r:id="rId34"/>
      <p:bold r:id="rId35"/>
      <p:italic r:id="rId36"/>
      <p:boldItalic r:id="rId37"/>
    </p:embeddedFont>
    <p:embeddedFont>
      <p:font typeface="Roboto Mono"/>
      <p:regular r:id="rId38"/>
      <p:bold r:id="rId39"/>
      <p:italic r:id="rId40"/>
      <p:boldItalic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italic.fntdata"/><Relationship Id="rId20" Type="http://schemas.openxmlformats.org/officeDocument/2006/relationships/slide" Target="slides/slide16.xml"/><Relationship Id="rId42" Type="http://schemas.openxmlformats.org/officeDocument/2006/relationships/font" Target="fonts/OpenSans-regular.fntdata"/><Relationship Id="rId41" Type="http://schemas.openxmlformats.org/officeDocument/2006/relationships/font" Target="fonts/RobotoMono-boldItalic.fntdata"/><Relationship Id="rId22" Type="http://schemas.openxmlformats.org/officeDocument/2006/relationships/slide" Target="slides/slide18.xml"/><Relationship Id="rId44" Type="http://schemas.openxmlformats.org/officeDocument/2006/relationships/font" Target="fonts/OpenSans-italic.fntdata"/><Relationship Id="rId21" Type="http://schemas.openxmlformats.org/officeDocument/2006/relationships/slide" Target="slides/slide17.xml"/><Relationship Id="rId43" Type="http://schemas.openxmlformats.org/officeDocument/2006/relationships/font" Target="fonts/OpenSans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regular.fntdata"/><Relationship Id="rId25" Type="http://schemas.openxmlformats.org/officeDocument/2006/relationships/slide" Target="slides/slide21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11" Type="http://schemas.openxmlformats.org/officeDocument/2006/relationships/slide" Target="slides/slide7.xml"/><Relationship Id="rId33" Type="http://schemas.openxmlformats.org/officeDocument/2006/relationships/font" Target="fonts/Nunito-boldItalic.fntdata"/><Relationship Id="rId10" Type="http://schemas.openxmlformats.org/officeDocument/2006/relationships/slide" Target="slides/slide6.xml"/><Relationship Id="rId32" Type="http://schemas.openxmlformats.org/officeDocument/2006/relationships/font" Target="fonts/Nunito-italic.fntdata"/><Relationship Id="rId13" Type="http://schemas.openxmlformats.org/officeDocument/2006/relationships/slide" Target="slides/slide9.xml"/><Relationship Id="rId35" Type="http://schemas.openxmlformats.org/officeDocument/2006/relationships/font" Target="fonts/Montserrat-bold.fntdata"/><Relationship Id="rId12" Type="http://schemas.openxmlformats.org/officeDocument/2006/relationships/slide" Target="slides/slide8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1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3.xml"/><Relationship Id="rId39" Type="http://schemas.openxmlformats.org/officeDocument/2006/relationships/font" Target="fonts/RobotoMono-bold.fntdata"/><Relationship Id="rId16" Type="http://schemas.openxmlformats.org/officeDocument/2006/relationships/slide" Target="slides/slide12.xml"/><Relationship Id="rId38" Type="http://schemas.openxmlformats.org/officeDocument/2006/relationships/font" Target="fonts/RobotoMono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ebhastian.com/javascript-console-input/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puntes.de/nodejs/instalacion-en-mac/" TargetMode="External"/><Relationship Id="rId3" Type="http://schemas.openxmlformats.org/officeDocument/2006/relationships/hyperlink" Target="https://nodejs.org/es/download/package-manager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Elaborado por César Guerra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8111bdf38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8111bdf38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f4d6d286f2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f4d6d286f2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4d6d286f2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4d6d286f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e8111bdf3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e8111bdf3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e70a1303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e70a1303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e70a1303d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e70a1303d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70a1303d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70a1303d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e70a1303d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e70a1303d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70a1303d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70a1303d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6cd6d41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6cd6d41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70a1303dc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70a1303dc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e6cd6d411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e6cd6d411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70a1303d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70a1303d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Lectura para usar Input de información con JS: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https://sebhastian.com/javascript-console-input/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8111bdf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8111bdf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4444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Kinsta</a:t>
            </a:r>
            <a:r>
              <a:rPr lang="en" sz="1150">
                <a:solidFill>
                  <a:srgbClr val="44444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 (2021). </a:t>
            </a:r>
            <a:r>
              <a:rPr lang="en">
                <a:solidFill>
                  <a:schemeClr val="dk1"/>
                </a:solidFill>
              </a:rPr>
              <a:t>Qué es Node.js y por qué debería usarlo</a:t>
            </a:r>
            <a:r>
              <a:rPr lang="en" sz="1150">
                <a:solidFill>
                  <a:srgbClr val="44444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"/>
              <a:t>https://kinsta.com/es/base-de-conocimiento/que-es-node-js/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8111bdf3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e8111bdf3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44444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Kinsta. (2021). </a:t>
            </a:r>
            <a:r>
              <a:rPr lang="en">
                <a:solidFill>
                  <a:schemeClr val="dk1"/>
                </a:solidFill>
              </a:rPr>
              <a:t>Qué es Node.js y por qué debería usarlo</a:t>
            </a:r>
            <a:r>
              <a:rPr lang="en" sz="1150">
                <a:solidFill>
                  <a:srgbClr val="44444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. </a:t>
            </a:r>
            <a:r>
              <a:rPr lang="en">
                <a:solidFill>
                  <a:schemeClr val="dk1"/>
                </a:solidFill>
              </a:rPr>
              <a:t>https://kinsta.com/es/base-de-conocimiento/que-es-node-js/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8111bdf3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8111bdf3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4444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SIMFORM. (2019). Node.JS Use Case: When &amp; How Node.JS Should be Used. [Imagen]. SIMFORM. https://www.simform.com/nodejs-use-case/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8111bdf38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8111bdf38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444444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SIMFORM. (2019). Node.JS Use Case: When &amp; How Node.JS Should be Used. [Imagen]. SIMFORM. https://www.simform.com/nodejs-use-case/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e8111bdf3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e8111bdf3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8111bdf3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8111bdf3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LTS: Long Time Support. Son versiones </a:t>
            </a:r>
            <a:r>
              <a:rPr lang="en"/>
              <a:t>que</a:t>
            </a:r>
            <a:r>
              <a:rPr lang="en"/>
              <a:t> cuentan con soporte extendido, es decir, tienen más años donde les </a:t>
            </a:r>
            <a:r>
              <a:rPr lang="en"/>
              <a:t>harán</a:t>
            </a:r>
            <a:r>
              <a:rPr lang="en"/>
              <a:t> parches de </a:t>
            </a:r>
            <a:r>
              <a:rPr lang="en"/>
              <a:t>corrección</a:t>
            </a:r>
            <a:r>
              <a:rPr lang="en"/>
              <a:t> de bugs y seguridad por lo </a:t>
            </a:r>
            <a:r>
              <a:rPr lang="en"/>
              <a:t>que</a:t>
            </a:r>
            <a:r>
              <a:rPr lang="en"/>
              <a:t> son recomendables para producción.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Instalación en Mac: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https://apuntes.de/nodejs/instalacion-en-mac/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Instalación con Gestor de paquetes: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https://nodejs.org/es/download/package-manager/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e8111bdf3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e8111bdf3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3" name="Google Shape;4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7" name="Google Shape;4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0" name="Google Shape;5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5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1" name="Google Shape;6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7" name="Google Shape;6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3" name="Google Shape;1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2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1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3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82" name="Google Shape;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 1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" name="Google Shape;17;p4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0" name="Google Shape;2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">
  <p:cSld name="TITLE_AND_BOD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 1">
  <p:cSld name="TITLE_AND_BODY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3" name="Google Shape;3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 1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7" name="Google Shape;3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33.jpg"/><Relationship Id="rId5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hyperlink" Target="https://www.simform.com/nodejs-use-case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simform.com/nodejs-use-case/" TargetMode="External"/><Relationship Id="rId4" Type="http://schemas.openxmlformats.org/officeDocument/2006/relationships/image" Target="../media/image2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hyperlink" Target="https://nodejs.org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/>
          <p:nvPr>
            <p:ph type="ctrTitle"/>
          </p:nvPr>
        </p:nvSpPr>
        <p:spPr>
          <a:xfrm>
            <a:off x="311700" y="1497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 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NODE.JS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25"/>
          <p:cNvSpPr txBox="1"/>
          <p:nvPr/>
        </p:nvSpPr>
        <p:spPr>
          <a:xfrm>
            <a:off x="2580250" y="4640550"/>
            <a:ext cx="3862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Elaborado por: César Guerra</a:t>
            </a:r>
            <a:endParaRPr sz="90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Comprobar </a:t>
            </a:r>
            <a:r>
              <a:rPr lang="en"/>
              <a:t>Instalación</a:t>
            </a:r>
            <a:endParaRPr/>
          </a:p>
        </p:txBody>
      </p:sp>
      <p:sp>
        <p:nvSpPr>
          <p:cNvPr id="160" name="Google Shape;160;p34"/>
          <p:cNvSpPr txBox="1"/>
          <p:nvPr/>
        </p:nvSpPr>
        <p:spPr>
          <a:xfrm>
            <a:off x="5808300" y="1532650"/>
            <a:ext cx="2974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Ir a una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línea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de comandos, y ejecutar el comando: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node -v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34"/>
          <p:cNvPicPr preferRelativeResize="0"/>
          <p:nvPr/>
        </p:nvPicPr>
        <p:blipFill rotWithShape="1">
          <a:blip r:embed="rId3">
            <a:alphaModFix/>
          </a:blip>
          <a:srcRect b="43521" l="0" r="42909" t="0"/>
          <a:stretch/>
        </p:blipFill>
        <p:spPr>
          <a:xfrm>
            <a:off x="491975" y="1623150"/>
            <a:ext cx="4953500" cy="209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4"/>
          <p:cNvSpPr txBox="1"/>
          <p:nvPr/>
        </p:nvSpPr>
        <p:spPr>
          <a:xfrm>
            <a:off x="5808300" y="2783650"/>
            <a:ext cx="2974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Deberemos poder ver la versión de node.js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qué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tenemos instalada.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5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Otras opciones para instalar Node (En windows/en Mac)</a:t>
            </a:r>
            <a:endParaRPr sz="2200"/>
          </a:p>
        </p:txBody>
      </p:sp>
      <p:pic>
        <p:nvPicPr>
          <p:cNvPr id="168" name="Google Shape;16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499" y="1345684"/>
            <a:ext cx="4440100" cy="2536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o instalar NVM en windows – hackeruna.com" id="169" name="Google Shape;16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7588" y="4084495"/>
            <a:ext cx="2188824" cy="75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415992"/>
            <a:ext cx="4320701" cy="2466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En la nube</a:t>
            </a:r>
            <a:endParaRPr sz="2200"/>
          </a:p>
        </p:txBody>
      </p:sp>
      <p:pic>
        <p:nvPicPr>
          <p:cNvPr id="176" name="Google Shape;17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2251" y="946675"/>
            <a:ext cx="6959501" cy="361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7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USO NODE.JS?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 txBox="1"/>
          <p:nvPr>
            <p:ph type="title"/>
          </p:nvPr>
        </p:nvSpPr>
        <p:spPr>
          <a:xfrm>
            <a:off x="4976575" y="10056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Breve Recordatorio: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y </a:t>
            </a:r>
            <a:r>
              <a:rPr lang="en"/>
              <a:t>Línea</a:t>
            </a:r>
            <a:r>
              <a:rPr lang="en"/>
              <a:t> de Comandos</a:t>
            </a:r>
            <a:endParaRPr/>
          </a:p>
        </p:txBody>
      </p:sp>
      <p:sp>
        <p:nvSpPr>
          <p:cNvPr id="187" name="Google Shape;187;p38"/>
          <p:cNvSpPr txBox="1"/>
          <p:nvPr>
            <p:ph idx="1" type="body"/>
          </p:nvPr>
        </p:nvSpPr>
        <p:spPr>
          <a:xfrm>
            <a:off x="4976575" y="1839650"/>
            <a:ext cx="3852300" cy="25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La interfaz de línea de comandos es un tipo de interfaz de usuario de computadora que permite a los usuarios dar instrucciones a algún programa informático o al sistema operativo por medio de una línea de texto simple.</a:t>
            </a:r>
            <a:endParaRPr sz="1900"/>
          </a:p>
        </p:txBody>
      </p:sp>
      <p:pic>
        <p:nvPicPr>
          <p:cNvPr id="188" name="Google Shape;18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8300" y="1750025"/>
            <a:ext cx="2806899" cy="16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348774" cy="26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8"/>
          <p:cNvPicPr preferRelativeResize="0"/>
          <p:nvPr/>
        </p:nvPicPr>
        <p:blipFill rotWithShape="1">
          <a:blip r:embed="rId5">
            <a:alphaModFix/>
          </a:blip>
          <a:srcRect b="0" l="0" r="0" t="5490"/>
          <a:stretch/>
        </p:blipFill>
        <p:spPr>
          <a:xfrm>
            <a:off x="167100" y="3391501"/>
            <a:ext cx="4016451" cy="17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9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Resumen de Comandos Elementales</a:t>
            </a:r>
            <a:endParaRPr/>
          </a:p>
        </p:txBody>
      </p:sp>
      <p:sp>
        <p:nvSpPr>
          <p:cNvPr id="196" name="Google Shape;196;p39"/>
          <p:cNvSpPr txBox="1"/>
          <p:nvPr/>
        </p:nvSpPr>
        <p:spPr>
          <a:xfrm>
            <a:off x="4693500" y="1146975"/>
            <a:ext cx="41388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cd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(current directory)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 pasarle ningún parámetro adicional, cd te muestra tu ubicación actual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$ cd</a:t>
            </a:r>
            <a:br>
              <a:rPr lang="en"/>
            </a:br>
            <a:endParaRPr sz="1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dir</a:t>
            </a:r>
            <a:br>
              <a:rPr b="1" lang="en" sz="1800">
                <a:solidFill>
                  <a:schemeClr val="dk1"/>
                </a:solidFill>
              </a:rPr>
            </a:br>
            <a:r>
              <a:rPr i="1" lang="en" sz="1800">
                <a:solidFill>
                  <a:schemeClr val="dk1"/>
                </a:solidFill>
              </a:rPr>
              <a:t>(directory)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  <a:t>Imprime el contenido de un directorio.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$ dir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cd </a:t>
            </a:r>
            <a:r>
              <a:rPr b="1" i="1" lang="en" sz="1800">
                <a:solidFill>
                  <a:schemeClr val="dk1"/>
                </a:solidFill>
              </a:rPr>
              <a:t>directorio</a:t>
            </a:r>
            <a:br>
              <a:rPr b="1" lang="en" sz="1800">
                <a:solidFill>
                  <a:schemeClr val="dk1"/>
                </a:solidFill>
              </a:rPr>
            </a:br>
            <a:r>
              <a:rPr i="1" lang="en" sz="1800">
                <a:solidFill>
                  <a:schemeClr val="dk1"/>
                </a:solidFill>
              </a:rPr>
              <a:t>(change directory)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  <a:t>Permite moverte a otro directorio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$ cd Documents/DEVF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>
                <a:solidFill>
                  <a:schemeClr val="dk1"/>
                </a:solidFill>
              </a:rPr>
              <a:t>$ cd ..   ← </a:t>
            </a:r>
            <a:r>
              <a:rPr i="1" lang="en" sz="1300">
                <a:solidFill>
                  <a:schemeClr val="dk1"/>
                </a:solidFill>
              </a:rPr>
              <a:t>Nos permite regresar un nivel</a:t>
            </a:r>
            <a:endParaRPr i="1" sz="1300">
              <a:solidFill>
                <a:schemeClr val="dk1"/>
              </a:solidFill>
            </a:endParaRPr>
          </a:p>
        </p:txBody>
      </p:sp>
      <p:sp>
        <p:nvSpPr>
          <p:cNvPr id="197" name="Google Shape;197;p39"/>
          <p:cNvSpPr txBox="1"/>
          <p:nvPr/>
        </p:nvSpPr>
        <p:spPr>
          <a:xfrm>
            <a:off x="587775" y="1146975"/>
            <a:ext cx="37977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pwd </a:t>
            </a:r>
            <a:br>
              <a:rPr b="1" lang="en" sz="1800"/>
            </a:br>
            <a:r>
              <a:rPr i="1" lang="en" sz="1800"/>
              <a:t>(print working directory)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Este comando imprime la ubicación de tu directorio de trabajo actual.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$ </a:t>
            </a:r>
            <a:r>
              <a:rPr i="1" lang="en"/>
              <a:t>pwd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</a:rPr>
              <a:t>ls</a:t>
            </a:r>
            <a:br>
              <a:rPr b="1" lang="en" sz="1800">
                <a:solidFill>
                  <a:schemeClr val="dk1"/>
                </a:solidFill>
              </a:rPr>
            </a:br>
            <a:r>
              <a:rPr i="1" lang="en" sz="1800">
                <a:solidFill>
                  <a:schemeClr val="dk1"/>
                </a:solidFill>
              </a:rPr>
              <a:t>(list)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  <a:t>Imprime el contenido de un directorio.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$ ls</a:t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</a:rPr>
              <a:t>cd </a:t>
            </a:r>
            <a:r>
              <a:rPr b="1" i="1" lang="en" sz="1800">
                <a:solidFill>
                  <a:schemeClr val="dk1"/>
                </a:solidFill>
              </a:rPr>
              <a:t>directorio</a:t>
            </a:r>
            <a:br>
              <a:rPr b="1" lang="en" sz="1800">
                <a:solidFill>
                  <a:schemeClr val="dk1"/>
                </a:solidFill>
              </a:rPr>
            </a:br>
            <a:r>
              <a:rPr i="1" lang="en" sz="1800">
                <a:solidFill>
                  <a:schemeClr val="dk1"/>
                </a:solidFill>
              </a:rPr>
              <a:t>(change directory)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  <a:t>Permite moverte a otro directorio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>
                <a:solidFill>
                  <a:schemeClr val="dk1"/>
                </a:solidFill>
              </a:rPr>
              <a:t>$ cd Documents/DEVF</a:t>
            </a:r>
            <a:endParaRPr i="1">
              <a:solidFill>
                <a:schemeClr val="dk1"/>
              </a:solidFill>
            </a:endParaRPr>
          </a:p>
        </p:txBody>
      </p:sp>
      <p:sp>
        <p:nvSpPr>
          <p:cNvPr id="198" name="Google Shape;198;p39"/>
          <p:cNvSpPr txBox="1"/>
          <p:nvPr/>
        </p:nvSpPr>
        <p:spPr>
          <a:xfrm>
            <a:off x="587775" y="864375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Linux / Mac OS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99" name="Google Shape;199;p39"/>
          <p:cNvSpPr txBox="1"/>
          <p:nvPr/>
        </p:nvSpPr>
        <p:spPr>
          <a:xfrm>
            <a:off x="4759275" y="864375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Windows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00" name="Google Shape;200;p39"/>
          <p:cNvCxnSpPr/>
          <p:nvPr/>
        </p:nvCxnSpPr>
        <p:spPr>
          <a:xfrm>
            <a:off x="4478525" y="823875"/>
            <a:ext cx="0" cy="4228500"/>
          </a:xfrm>
          <a:prstGeom prst="straightConnector1">
            <a:avLst/>
          </a:prstGeom>
          <a:noFill/>
          <a:ln cap="flat" cmpd="sng" w="38100">
            <a:solidFill>
              <a:srgbClr val="595959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 txBox="1"/>
          <p:nvPr>
            <p:ph idx="1" type="subTitle"/>
          </p:nvPr>
        </p:nvSpPr>
        <p:spPr>
          <a:xfrm>
            <a:off x="4751300" y="1352750"/>
            <a:ext cx="3018000" cy="26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PRO TIP #1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Cuando escribimos nombres de archivos o carpetas en una terminal, podemos presionar la tecla </a:t>
            </a:r>
            <a:r>
              <a:rPr b="1" lang="en" sz="1700"/>
              <a:t>Tab</a:t>
            </a:r>
            <a:r>
              <a:rPr lang="en" sz="1700"/>
              <a:t> (tabulador) para </a:t>
            </a:r>
            <a:r>
              <a:rPr b="1" lang="en" sz="1700"/>
              <a:t>autocompletar</a:t>
            </a:r>
            <a:r>
              <a:rPr lang="en" sz="1700"/>
              <a:t>.</a:t>
            </a:r>
            <a:endParaRPr sz="1700"/>
          </a:p>
        </p:txBody>
      </p:sp>
      <p:pic>
        <p:nvPicPr>
          <p:cNvPr id="206" name="Google Shape;2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50" y="1352750"/>
            <a:ext cx="871301" cy="87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idx="1" type="subTitle"/>
          </p:nvPr>
        </p:nvSpPr>
        <p:spPr>
          <a:xfrm>
            <a:off x="4751300" y="1352750"/>
            <a:ext cx="3018000" cy="26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PRO TIP #2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En una terminal, si presionamos la tecla de flecha hacia arriba o hacia abajo, podemos desplazarnos entre comandos que hemos usado anteriormente</a:t>
            </a:r>
            <a:endParaRPr sz="1700"/>
          </a:p>
        </p:txBody>
      </p:sp>
      <p:pic>
        <p:nvPicPr>
          <p:cNvPr id="212" name="Google Shape;21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50" y="1352750"/>
            <a:ext cx="871301" cy="87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2"/>
          <p:cNvSpPr txBox="1"/>
          <p:nvPr>
            <p:ph idx="1" type="subTitle"/>
          </p:nvPr>
        </p:nvSpPr>
        <p:spPr>
          <a:xfrm>
            <a:off x="4751300" y="1352750"/>
            <a:ext cx="3018000" cy="26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PRO TIP #3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Cuando ejecutamos un comando que </a:t>
            </a:r>
            <a:r>
              <a:rPr b="1" lang="en" sz="1700"/>
              <a:t>“bloquea nuestra terminal”</a:t>
            </a:r>
            <a:r>
              <a:rPr lang="en" sz="1700"/>
              <a:t>, podemos forzar la salida (terminar el proceso) con la combinación de teclas: </a:t>
            </a:r>
            <a:r>
              <a:rPr b="1" lang="en" sz="1700"/>
              <a:t>CTRL + C</a:t>
            </a:r>
            <a:endParaRPr b="1" sz="1700"/>
          </a:p>
        </p:txBody>
      </p:sp>
      <p:pic>
        <p:nvPicPr>
          <p:cNvPr id="218" name="Google Shape;21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0850" y="1352750"/>
            <a:ext cx="871301" cy="871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Usando node.js</a:t>
            </a:r>
            <a:endParaRPr/>
          </a:p>
        </p:txBody>
      </p:sp>
      <p:sp>
        <p:nvSpPr>
          <p:cNvPr id="224" name="Google Shape;224;p43"/>
          <p:cNvSpPr txBox="1"/>
          <p:nvPr/>
        </p:nvSpPr>
        <p:spPr>
          <a:xfrm>
            <a:off x="5808300" y="1532650"/>
            <a:ext cx="2974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En la 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línea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 de comandos, ejecutar</a:t>
            </a:r>
            <a:r>
              <a:rPr lang="en" sz="1800">
                <a:latin typeface="Roboto"/>
                <a:ea typeface="Roboto"/>
                <a:cs typeface="Roboto"/>
                <a:sym typeface="Roboto"/>
              </a:rPr>
              <a:t>: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"/>
                <a:ea typeface="Roboto"/>
                <a:cs typeface="Roboto"/>
                <a:sym typeface="Roboto"/>
              </a:rPr>
              <a:t>node archivo.js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5808300" y="2783650"/>
            <a:ext cx="2974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De esta forma ejecutaremos el archivo indicado.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6" name="Google Shape;2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250" y="1406851"/>
            <a:ext cx="4999950" cy="273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6"/>
          <p:cNvSpPr txBox="1"/>
          <p:nvPr>
            <p:ph type="title"/>
          </p:nvPr>
        </p:nvSpPr>
        <p:spPr>
          <a:xfrm>
            <a:off x="4976575" y="2436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</a:t>
            </a:r>
            <a:endParaRPr/>
          </a:p>
        </p:txBody>
      </p:sp>
      <p:sp>
        <p:nvSpPr>
          <p:cNvPr id="96" name="Google Shape;96;p26"/>
          <p:cNvSpPr txBox="1"/>
          <p:nvPr>
            <p:ph idx="1" type="body"/>
          </p:nvPr>
        </p:nvSpPr>
        <p:spPr>
          <a:xfrm>
            <a:off x="4976575" y="10014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Entender </a:t>
            </a:r>
            <a:r>
              <a:rPr lang="en" sz="1300"/>
              <a:t>que es Node.js, qué problemas resuelve y donde podemos utilizarlo.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Aprender a instalar Node.js en nuestro equipo y comprobar que funcione correctamente.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Comprender el uso básico de la línea de comandos con el fin de poder movernos entre carpetas y ver su contenido.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/>
              <a:t>Saber usar la línea de comandos para poder ejecutar nuestros archivos JavaScript con Node.js</a:t>
            </a:r>
            <a:endParaRPr sz="1300"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AutoNum type="arabicPeriod"/>
            </a:pPr>
            <a:r>
              <a:rPr lang="en" sz="1300"/>
              <a:t>Aprender el flujo de trabajo de ejecución de archivos JavaScript con Node.js desde Visual Studio Code.</a:t>
            </a:r>
            <a:endParaRPr sz="1300"/>
          </a:p>
        </p:txBody>
      </p:sp>
      <p:pic>
        <p:nvPicPr>
          <p:cNvPr id="97" name="Google Shape;97;p26"/>
          <p:cNvPicPr preferRelativeResize="0"/>
          <p:nvPr/>
        </p:nvPicPr>
        <p:blipFill rotWithShape="1">
          <a:blip r:embed="rId3">
            <a:alphaModFix/>
          </a:blip>
          <a:srcRect b="1632" l="33666" r="16069" t="0"/>
          <a:stretch/>
        </p:blipFill>
        <p:spPr>
          <a:xfrm>
            <a:off x="0" y="0"/>
            <a:ext cx="4596127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1575" y="3866525"/>
            <a:ext cx="1574976" cy="96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4"/>
          <p:cNvSpPr txBox="1"/>
          <p:nvPr/>
        </p:nvSpPr>
        <p:spPr>
          <a:xfrm>
            <a:off x="3149850" y="1089825"/>
            <a:ext cx="284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Demostración en</a:t>
            </a:r>
            <a:endParaRPr sz="21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5"/>
          <p:cNvSpPr txBox="1"/>
          <p:nvPr>
            <p:ph idx="1" type="subTitle"/>
          </p:nvPr>
        </p:nvSpPr>
        <p:spPr>
          <a:xfrm>
            <a:off x="4751300" y="1230475"/>
            <a:ext cx="3571500" cy="277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/>
              <a:t>ACTIVIDAD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Busca al menos dos de los programas de JavaScript </a:t>
            </a:r>
            <a:r>
              <a:rPr lang="en" sz="1400"/>
              <a:t>que</a:t>
            </a:r>
            <a:r>
              <a:rPr lang="en" sz="1400"/>
              <a:t> hayas realizado anteriormente, adaptalos y </a:t>
            </a:r>
            <a:r>
              <a:rPr lang="en" sz="1400"/>
              <a:t>ejecutalos</a:t>
            </a:r>
            <a:r>
              <a:rPr lang="en" sz="1400"/>
              <a:t> usando Node js.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Nota: Recuerda </a:t>
            </a:r>
            <a:r>
              <a:rPr lang="en" sz="1200"/>
              <a:t>qué</a:t>
            </a:r>
            <a:r>
              <a:rPr lang="en" sz="1200"/>
              <a:t> cosas </a:t>
            </a:r>
            <a:r>
              <a:rPr lang="en" sz="1200"/>
              <a:t>cómo</a:t>
            </a:r>
            <a:r>
              <a:rPr lang="en" sz="1200"/>
              <a:t> alert, prompt solo funcionan en FrontEnd, por lo </a:t>
            </a:r>
            <a:r>
              <a:rPr lang="en" sz="1200"/>
              <a:t>qué puedes colocar datos de entrada directamente para esta actividad.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7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NODE.JS</a:t>
            </a:r>
            <a:endParaRPr/>
          </a:p>
        </p:txBody>
      </p:sp>
      <p:sp>
        <p:nvSpPr>
          <p:cNvPr id="104" name="Google Shape;104;p27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JavaScript es uno de los lenguajes de programación más populares del mundo.</a:t>
            </a:r>
            <a:endParaRPr sz="15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Durante sus primeros 20 años, JavaScript </a:t>
            </a:r>
            <a:r>
              <a:rPr b="1" lang="en" sz="15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 utilizó principalmente para la creación de scripts del lado del cliente. </a:t>
            </a:r>
            <a:endParaRPr b="1" sz="15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5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Más tarde llegó Node.js, que es un </a:t>
            </a:r>
            <a:r>
              <a:rPr b="1" lang="en" sz="15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entorno de ejecución</a:t>
            </a:r>
            <a:r>
              <a:rPr lang="en" sz="15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que incluye todo lo necesario para ejecutar un programa escrito en </a:t>
            </a:r>
            <a:r>
              <a:rPr b="1" lang="en" sz="21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JavaScript del lado del servidor.</a:t>
            </a:r>
            <a:endParaRPr b="1" sz="21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7"/>
          <p:cNvPicPr preferRelativeResize="0"/>
          <p:nvPr/>
        </p:nvPicPr>
        <p:blipFill rotWithShape="1">
          <a:blip r:embed="rId3">
            <a:alphaModFix/>
          </a:blip>
          <a:srcRect b="13952" l="4786" r="55256" t="10752"/>
          <a:stretch/>
        </p:blipFill>
        <p:spPr>
          <a:xfrm>
            <a:off x="4611950" y="2206850"/>
            <a:ext cx="3423801" cy="29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5950" y="333500"/>
            <a:ext cx="2532625" cy="154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8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NODE.JS ES:</a:t>
            </a:r>
            <a:endParaRPr/>
          </a:p>
        </p:txBody>
      </p:sp>
      <p:sp>
        <p:nvSpPr>
          <p:cNvPr id="112" name="Google Shape;112;p28"/>
          <p:cNvSpPr txBox="1"/>
          <p:nvPr>
            <p:ph idx="1" type="body"/>
          </p:nvPr>
        </p:nvSpPr>
        <p:spPr>
          <a:xfrm>
            <a:off x="363500" y="1230050"/>
            <a:ext cx="3852300" cy="3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3375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 un entorno de ejecución de un solo hilo.</a:t>
            </a:r>
            <a:endParaRPr sz="16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 de código abierto y multiplataforma.</a:t>
            </a:r>
            <a:endParaRPr sz="16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 ejecuta en el motor de ejecución de JavaScript V8.</a:t>
            </a:r>
            <a:endParaRPr sz="16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Está escrito en C, C++ y JavaScript (interprete rápido).</a:t>
            </a:r>
            <a:endParaRPr sz="16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3375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650"/>
              <a:buFont typeface="Roboto"/>
              <a:buChar char="●"/>
            </a:pPr>
            <a:r>
              <a:rPr lang="en" sz="16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 compatible con un amplio repositorio de paquetes de código abierto </a:t>
            </a:r>
            <a:r>
              <a:rPr lang="en" sz="16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que</a:t>
            </a:r>
            <a:r>
              <a:rPr lang="en" sz="165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facilitan el desarrollo de aplicaciones (npm).</a:t>
            </a:r>
            <a:endParaRPr sz="165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" name="Google Shape;113;p28"/>
          <p:cNvPicPr preferRelativeResize="0"/>
          <p:nvPr/>
        </p:nvPicPr>
        <p:blipFill rotWithShape="1">
          <a:blip r:embed="rId3">
            <a:alphaModFix/>
          </a:blip>
          <a:srcRect b="0" l="55488" r="0" t="0"/>
          <a:stretch/>
        </p:blipFill>
        <p:spPr>
          <a:xfrm>
            <a:off x="4565050" y="0"/>
            <a:ext cx="45789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9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</a:t>
            </a:r>
            <a:r>
              <a:rPr lang="en"/>
              <a:t>Qué</a:t>
            </a:r>
            <a:r>
              <a:rPr lang="en"/>
              <a:t> podemos hacer con Node JS?</a:t>
            </a:r>
            <a:endParaRPr/>
          </a:p>
        </p:txBody>
      </p:sp>
      <p:pic>
        <p:nvPicPr>
          <p:cNvPr id="119" name="Google Shape;119;p29"/>
          <p:cNvPicPr preferRelativeResize="0"/>
          <p:nvPr/>
        </p:nvPicPr>
        <p:blipFill rotWithShape="1">
          <a:blip r:embed="rId3">
            <a:alphaModFix/>
          </a:blip>
          <a:srcRect b="7021" l="0" r="0" t="42895"/>
          <a:stretch/>
        </p:blipFill>
        <p:spPr>
          <a:xfrm>
            <a:off x="87425" y="2063825"/>
            <a:ext cx="8969151" cy="218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875" y="803499"/>
            <a:ext cx="1860800" cy="11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9"/>
          <p:cNvSpPr txBox="1"/>
          <p:nvPr/>
        </p:nvSpPr>
        <p:spPr>
          <a:xfrm>
            <a:off x="969475" y="4546125"/>
            <a:ext cx="773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SIMFORM. (2019). Node.JS Use Case: When &amp; How Node.JS Should be Used. [Imagen]. SIMFORM.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https://www.simform.com/nodejs-use-case/</a:t>
            </a:r>
            <a:r>
              <a:rPr lang="en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/>
        </p:nvSpPr>
        <p:spPr>
          <a:xfrm>
            <a:off x="5506825" y="3973575"/>
            <a:ext cx="3171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SIMFORM. (2019). Node.JS Use Case: When &amp; How Node.JS Should be Used. [Imagen]. SIMFORM. </a:t>
            </a:r>
            <a:r>
              <a:rPr lang="en" sz="1000" u="sng">
                <a:solidFill>
                  <a:schemeClr val="hlink"/>
                </a:solidFill>
                <a:hlinkClick r:id="rId3"/>
              </a:rPr>
              <a:t>https://www.simform.com/nodejs-use-case/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127" name="Google Shape;1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54280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30"/>
          <p:cNvSpPr txBox="1"/>
          <p:nvPr/>
        </p:nvSpPr>
        <p:spPr>
          <a:xfrm>
            <a:off x="4666500" y="451175"/>
            <a:ext cx="625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Roboto Mono"/>
                <a:ea typeface="Roboto Mono"/>
                <a:cs typeface="Roboto Mono"/>
                <a:sym typeface="Roboto Mono"/>
              </a:rPr>
              <a:t>I</a:t>
            </a:r>
            <a:endParaRPr b="1" sz="3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29" name="Google Shape;129;p30"/>
          <p:cNvSpPr txBox="1"/>
          <p:nvPr/>
        </p:nvSpPr>
        <p:spPr>
          <a:xfrm>
            <a:off x="2223700" y="451175"/>
            <a:ext cx="731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Roboto Mono"/>
                <a:ea typeface="Roboto Mono"/>
                <a:cs typeface="Roboto Mono"/>
                <a:sym typeface="Roboto Mono"/>
              </a:rPr>
              <a:t>II</a:t>
            </a:r>
            <a:endParaRPr b="1" sz="3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0" name="Google Shape;130;p30"/>
          <p:cNvSpPr txBox="1"/>
          <p:nvPr/>
        </p:nvSpPr>
        <p:spPr>
          <a:xfrm>
            <a:off x="1927000" y="2526525"/>
            <a:ext cx="1027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Roboto Mono"/>
                <a:ea typeface="Roboto Mono"/>
                <a:cs typeface="Roboto Mono"/>
                <a:sym typeface="Roboto Mono"/>
              </a:rPr>
              <a:t>III</a:t>
            </a:r>
            <a:endParaRPr b="1" sz="3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1" name="Google Shape;131;p30"/>
          <p:cNvSpPr txBox="1"/>
          <p:nvPr/>
        </p:nvSpPr>
        <p:spPr>
          <a:xfrm>
            <a:off x="4465200" y="2526525"/>
            <a:ext cx="731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latin typeface="Roboto Mono"/>
                <a:ea typeface="Roboto Mono"/>
                <a:cs typeface="Roboto Mono"/>
                <a:sym typeface="Roboto Mono"/>
              </a:rPr>
              <a:t>IV</a:t>
            </a:r>
            <a:endParaRPr b="1" sz="34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132" name="Google Shape;132;p30"/>
          <p:cNvSpPr txBox="1"/>
          <p:nvPr/>
        </p:nvSpPr>
        <p:spPr>
          <a:xfrm>
            <a:off x="5518700" y="1516475"/>
            <a:ext cx="3017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I: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 Uso muy frecuente y cotidiano.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II: 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Uso intenso por periodos cortos de tiempo.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III: 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Baja retención y uso poco frecuente de Node.js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IV: </a:t>
            </a:r>
            <a:r>
              <a:rPr lang="en" sz="1600">
                <a:latin typeface="Nunito"/>
                <a:ea typeface="Nunito"/>
                <a:cs typeface="Nunito"/>
                <a:sym typeface="Nunito"/>
              </a:rPr>
              <a:t>Uso poco frecuente, pero con una base fiel (se mantiene).</a:t>
            </a:r>
            <a:endParaRPr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3" name="Google Shape;133;p30"/>
          <p:cNvSpPr txBox="1"/>
          <p:nvPr>
            <p:ph idx="4294967295" type="title"/>
          </p:nvPr>
        </p:nvSpPr>
        <p:spPr>
          <a:xfrm>
            <a:off x="5518700" y="427325"/>
            <a:ext cx="2517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¿Donde se usa más Node.js?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INSTALO NODE.JS?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Descarga de Node.js</a:t>
            </a:r>
            <a:endParaRPr/>
          </a:p>
        </p:txBody>
      </p:sp>
      <p:pic>
        <p:nvPicPr>
          <p:cNvPr id="144" name="Google Shape;144;p32"/>
          <p:cNvPicPr preferRelativeResize="0"/>
          <p:nvPr/>
        </p:nvPicPr>
        <p:blipFill rotWithShape="1">
          <a:blip r:embed="rId3">
            <a:alphaModFix/>
          </a:blip>
          <a:srcRect b="9033" l="0" r="0" t="0"/>
          <a:stretch/>
        </p:blipFill>
        <p:spPr>
          <a:xfrm>
            <a:off x="1122900" y="990450"/>
            <a:ext cx="6898199" cy="3465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32"/>
          <p:cNvSpPr txBox="1"/>
          <p:nvPr/>
        </p:nvSpPr>
        <p:spPr>
          <a:xfrm>
            <a:off x="1122950" y="4688150"/>
            <a:ext cx="6898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https://nodejs.org</a:t>
            </a:r>
            <a:r>
              <a:rPr b="1" lang="en" sz="1900">
                <a:latin typeface="Nunito"/>
                <a:ea typeface="Nunito"/>
                <a:cs typeface="Nunito"/>
                <a:sym typeface="Nunito"/>
              </a:rPr>
              <a:t> </a:t>
            </a:r>
            <a:endParaRPr b="1" sz="19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6" name="Google Shape;146;p32"/>
          <p:cNvSpPr/>
          <p:nvPr/>
        </p:nvSpPr>
        <p:spPr>
          <a:xfrm>
            <a:off x="311700" y="3296750"/>
            <a:ext cx="1719000" cy="13914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Roboto Mono"/>
                <a:ea typeface="Roboto Mono"/>
                <a:cs typeface="Roboto Mono"/>
                <a:sym typeface="Roboto Mono"/>
              </a:rPr>
              <a:t>Descargar la última versión </a:t>
            </a:r>
            <a:r>
              <a:rPr b="1" lang="en" sz="1600">
                <a:latin typeface="Roboto Mono"/>
                <a:ea typeface="Roboto Mono"/>
                <a:cs typeface="Roboto Mono"/>
                <a:sym typeface="Roboto Mono"/>
              </a:rPr>
              <a:t>que</a:t>
            </a:r>
            <a:r>
              <a:rPr b="1" lang="en" sz="1600">
                <a:latin typeface="Roboto Mono"/>
                <a:ea typeface="Roboto Mono"/>
                <a:cs typeface="Roboto Mono"/>
                <a:sym typeface="Roboto Mono"/>
              </a:rPr>
              <a:t> tenga LTS</a:t>
            </a:r>
            <a:endParaRPr b="1"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147" name="Google Shape;147;p32"/>
          <p:cNvCxnSpPr>
            <a:stCxn id="146" idx="3"/>
          </p:cNvCxnSpPr>
          <p:nvPr/>
        </p:nvCxnSpPr>
        <p:spPr>
          <a:xfrm>
            <a:off x="2030700" y="3992450"/>
            <a:ext cx="549000" cy="2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 de Instalación</a:t>
            </a:r>
            <a:endParaRPr/>
          </a:p>
        </p:txBody>
      </p:sp>
      <p:pic>
        <p:nvPicPr>
          <p:cNvPr id="153" name="Google Shape;15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225" y="1213049"/>
            <a:ext cx="4115600" cy="32176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3"/>
          <p:cNvSpPr txBox="1"/>
          <p:nvPr/>
        </p:nvSpPr>
        <p:spPr>
          <a:xfrm>
            <a:off x="5159125" y="1213050"/>
            <a:ext cx="2432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El Next… Next… Next… de toda la vida.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v F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